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4024" r:id="rId2"/>
    <p:sldMasterId id="2147484036" r:id="rId3"/>
  </p:sldMasterIdLst>
  <p:notesMasterIdLst>
    <p:notesMasterId r:id="rId22"/>
  </p:notesMasterIdLst>
  <p:handoutMasterIdLst>
    <p:handoutMasterId r:id="rId23"/>
  </p:handoutMasterIdLst>
  <p:sldIdLst>
    <p:sldId id="367" r:id="rId4"/>
    <p:sldId id="395" r:id="rId5"/>
    <p:sldId id="396" r:id="rId6"/>
    <p:sldId id="397" r:id="rId7"/>
    <p:sldId id="398" r:id="rId8"/>
    <p:sldId id="390" r:id="rId9"/>
    <p:sldId id="371" r:id="rId10"/>
    <p:sldId id="391" r:id="rId11"/>
    <p:sldId id="378" r:id="rId12"/>
    <p:sldId id="393" r:id="rId13"/>
    <p:sldId id="385" r:id="rId14"/>
    <p:sldId id="392" r:id="rId15"/>
    <p:sldId id="381" r:id="rId16"/>
    <p:sldId id="394" r:id="rId17"/>
    <p:sldId id="386" r:id="rId18"/>
    <p:sldId id="389" r:id="rId19"/>
    <p:sldId id="388" r:id="rId20"/>
    <p:sldId id="399" r:id="rId21"/>
  </p:sldIdLst>
  <p:sldSz cx="9144000" cy="6858000" type="screen4x3"/>
  <p:notesSz cx="6797675" cy="9926638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  <a:srgbClr val="339933"/>
    <a:srgbClr val="FF9966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914;&#953;&#946;&#955;&#943;&#959;1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FF-4D4D-91C2-AEA042A41F81}"/>
              </c:ext>
            </c:extLst>
          </c:dPt>
          <c:cat>
            <c:strRef>
              <c:f>Φύλλο1!$D$8:$D$11</c:f>
              <c:strCache>
                <c:ptCount val="4"/>
                <c:pt idx="0">
                  <c:v>ΔΙΑΘΕΣΙΜΗ ΔΗΜ ΔΑΠΑΝΗ</c:v>
                </c:pt>
                <c:pt idx="1">
                  <c:v>ΕΝΤΑΞΕΙΣ</c:v>
                </c:pt>
                <c:pt idx="2">
                  <c:v>ΣΥΜΒΑΣΕΙΣ</c:v>
                </c:pt>
                <c:pt idx="3">
                  <c:v>ΠΛΗΡΩΜΕΣ</c:v>
                </c:pt>
              </c:strCache>
            </c:strRef>
          </c:cat>
          <c:val>
            <c:numRef>
              <c:f>Φύλλο1!$E$8:$E$11</c:f>
              <c:numCache>
                <c:formatCode>General</c:formatCode>
                <c:ptCount val="4"/>
                <c:pt idx="0">
                  <c:v>100</c:v>
                </c:pt>
                <c:pt idx="1">
                  <c:v>89</c:v>
                </c:pt>
                <c:pt idx="2">
                  <c:v>49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FF-4D4D-91C2-AEA042A41F81}"/>
            </c:ext>
          </c:extLst>
        </c:ser>
        <c:dLbls/>
        <c:axId val="121780864"/>
        <c:axId val="121888128"/>
      </c:barChart>
      <c:catAx>
        <c:axId val="1217808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/>
            </a:pPr>
            <a:endParaRPr lang="el-GR"/>
          </a:p>
        </c:txPr>
        <c:crossAx val="121888128"/>
        <c:crosses val="autoZero"/>
        <c:auto val="1"/>
        <c:lblAlgn val="ctr"/>
        <c:lblOffset val="100"/>
      </c:catAx>
      <c:valAx>
        <c:axId val="121888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l-GR" sz="1800" b="1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1780864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2D6C8E-2F75-4FAD-81B8-756C7CDED6AE}" type="datetimeFigureOut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C9A40F-9096-481A-9F5A-3932D741332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58B0DD-C0C8-448D-AFEA-91D56CFD2FC7}" type="datetimeFigureOut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7187" cy="4465637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B7C0DF-21F9-450E-AA8E-58D0C0BEF49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Η κατασκευή του ισόπεδου οδικού κόμβου (Κ2) σύνδεσης της οδού</a:t>
            </a:r>
            <a:r>
              <a:rPr lang="en-US" altLang="el-GR" smtClean="0"/>
              <a:t> </a:t>
            </a:r>
            <a:r>
              <a:rPr lang="el-GR" altLang="el-GR" smtClean="0"/>
              <a:t>Βόρειας παράκαμψης Μυτιλήνης </a:t>
            </a:r>
            <a:endParaRPr lang="en-US" altLang="el-GR" smtClean="0"/>
          </a:p>
          <a:p>
            <a:r>
              <a:rPr lang="el-GR" altLang="el-GR" smtClean="0"/>
              <a:t>με την οδό Μυτιλήνης – Θερμής, στην περιοχή του εργοστασίου της Δ.Ε.Η. αναβαθμίζει την οδική </a:t>
            </a:r>
            <a:endParaRPr lang="en-US" altLang="el-GR" smtClean="0"/>
          </a:p>
          <a:p>
            <a:r>
              <a:rPr lang="el-GR" altLang="el-GR" smtClean="0"/>
              <a:t>ασφάλεια  της Βόρειας Παράκαμψης της πόλης της Μυτιλήνης, με την ανάσχεση της διαμπερούς </a:t>
            </a:r>
            <a:endParaRPr lang="en-US" altLang="el-GR" smtClean="0"/>
          </a:p>
          <a:p>
            <a:r>
              <a:rPr lang="el-GR" altLang="el-GR" smtClean="0"/>
              <a:t>κυκλοφορίας βαρέων οχημάτων.</a:t>
            </a:r>
          </a:p>
          <a:p>
            <a:endParaRPr lang="el-GR" altLang="el-GR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A7F8AE-3E4A-4449-97C7-B73549B07A30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ADB8D8-AD3B-47D9-8FAA-6313DAFB6DD8}" type="slidenum">
              <a:rPr lang="el-GR" altLang="el-GR"/>
              <a:pPr/>
              <a:t>7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Η κατασκευή του ισόπεδου οδικού κόμβου (Κ2) σύνδεσης της οδού</a:t>
            </a:r>
            <a:r>
              <a:rPr lang="en-US" altLang="el-GR" smtClean="0"/>
              <a:t> </a:t>
            </a:r>
            <a:r>
              <a:rPr lang="el-GR" altLang="el-GR" smtClean="0"/>
              <a:t>Βόρειας παράκαμψης Μυτιλήνης </a:t>
            </a:r>
            <a:endParaRPr lang="en-US" altLang="el-GR" smtClean="0"/>
          </a:p>
          <a:p>
            <a:r>
              <a:rPr lang="el-GR" altLang="el-GR" smtClean="0"/>
              <a:t>με την οδό Μυτιλήνης – Θερμής, στην περιοχή του εργοστασίου της Δ.Ε.Η. αναβαθμίζει την οδική </a:t>
            </a:r>
            <a:endParaRPr lang="en-US" altLang="el-GR" smtClean="0"/>
          </a:p>
          <a:p>
            <a:r>
              <a:rPr lang="el-GR" altLang="el-GR" smtClean="0"/>
              <a:t>ασφάλεια  της Βόρειας Παράκαμψης της πόλης της Μυτιλήνης, με την ανάσχεση της διαμπερούς </a:t>
            </a:r>
            <a:endParaRPr lang="en-US" altLang="el-GR" smtClean="0"/>
          </a:p>
          <a:p>
            <a:r>
              <a:rPr lang="el-GR" altLang="el-GR" smtClean="0"/>
              <a:t>κυκλοφορίας βαρέων οχημάτων.</a:t>
            </a:r>
          </a:p>
          <a:p>
            <a:endParaRPr lang="el-GR" altLang="el-GR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B67BE-1AD1-47B3-A2B4-31905EC896AA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Η κατασκευή του ισόπεδου οδικού κόμβου (Κ2) σύνδεσης της οδού</a:t>
            </a:r>
            <a:r>
              <a:rPr lang="en-US" altLang="el-GR" smtClean="0"/>
              <a:t> </a:t>
            </a:r>
            <a:r>
              <a:rPr lang="el-GR" altLang="el-GR" smtClean="0"/>
              <a:t>Βόρειας παράκαμψης Μυτιλήνης </a:t>
            </a:r>
            <a:endParaRPr lang="en-US" altLang="el-GR" smtClean="0"/>
          </a:p>
          <a:p>
            <a:r>
              <a:rPr lang="el-GR" altLang="el-GR" smtClean="0"/>
              <a:t>με την οδό Μυτιλήνης – Θερμής, στην περιοχή του εργοστασίου της Δ.Ε.Η. αναβαθμίζει την οδική </a:t>
            </a:r>
            <a:endParaRPr lang="en-US" altLang="el-GR" smtClean="0"/>
          </a:p>
          <a:p>
            <a:r>
              <a:rPr lang="el-GR" altLang="el-GR" smtClean="0"/>
              <a:t>ασφάλεια  της Βόρειας Παράκαμψης της πόλης της Μυτιλήνης, με την ανάσχεση της διαμπερούς </a:t>
            </a:r>
            <a:endParaRPr lang="en-US" altLang="el-GR" smtClean="0"/>
          </a:p>
          <a:p>
            <a:r>
              <a:rPr lang="el-GR" altLang="el-GR" smtClean="0"/>
              <a:t>κυκλοφορίας βαρέων οχημάτων.</a:t>
            </a:r>
          </a:p>
          <a:p>
            <a:endParaRPr lang="el-GR" altLang="el-GR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FAB706-FE5C-4AF9-99AA-FE1DD3C3CA2F}" type="slidenum">
              <a:rPr lang="el-GR" altLang="el-GR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Η κατασκευή του ισόπεδου οδικού κόμβου (Κ2) σύνδεσης της οδού</a:t>
            </a:r>
            <a:r>
              <a:rPr lang="en-US" altLang="el-GR" smtClean="0"/>
              <a:t> </a:t>
            </a:r>
            <a:r>
              <a:rPr lang="el-GR" altLang="el-GR" smtClean="0"/>
              <a:t>Βόρειας παράκαμψης Μυτιλήνης </a:t>
            </a:r>
            <a:endParaRPr lang="en-US" altLang="el-GR" smtClean="0"/>
          </a:p>
          <a:p>
            <a:r>
              <a:rPr lang="el-GR" altLang="el-GR" smtClean="0"/>
              <a:t>με την οδό Μυτιλήνης – Θερμής, στην περιοχή του εργοστασίου της Δ.Ε.Η. αναβαθμίζει την οδική </a:t>
            </a:r>
            <a:endParaRPr lang="en-US" altLang="el-GR" smtClean="0"/>
          </a:p>
          <a:p>
            <a:r>
              <a:rPr lang="el-GR" altLang="el-GR" smtClean="0"/>
              <a:t>ασφάλεια  της Βόρειας Παράκαμψης της πόλης της Μυτιλήνης, με την ανάσχεση της διαμπερούς </a:t>
            </a:r>
            <a:endParaRPr lang="en-US" altLang="el-GR" smtClean="0"/>
          </a:p>
          <a:p>
            <a:r>
              <a:rPr lang="el-GR" altLang="el-GR" smtClean="0"/>
              <a:t>κυκλοφορίας βαρέων οχημάτων.</a:t>
            </a:r>
          </a:p>
          <a:p>
            <a:endParaRPr lang="el-GR" altLang="el-GR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75D41D-E746-4C19-B2BD-627422D6B69B}" type="slidenum">
              <a:rPr lang="el-GR" altLang="el-GR">
                <a:solidFill>
                  <a:srgbClr val="000000"/>
                </a:solidFill>
              </a:rPr>
              <a:pPr/>
              <a:t>12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Η κατασκευή του ισόπεδου οδικού κόμβου (Κ2) σύνδεσης της οδού</a:t>
            </a:r>
            <a:r>
              <a:rPr lang="en-US" altLang="el-GR" smtClean="0"/>
              <a:t> </a:t>
            </a:r>
            <a:r>
              <a:rPr lang="el-GR" altLang="el-GR" smtClean="0"/>
              <a:t>Βόρειας παράκαμψης Μυτιλήνης </a:t>
            </a:r>
            <a:endParaRPr lang="en-US" altLang="el-GR" smtClean="0"/>
          </a:p>
          <a:p>
            <a:r>
              <a:rPr lang="el-GR" altLang="el-GR" smtClean="0"/>
              <a:t>με την οδό Μυτιλήνης – Θερμής, στην περιοχή του εργοστασίου της Δ.Ε.Η. αναβαθμίζει την οδική </a:t>
            </a:r>
            <a:endParaRPr lang="en-US" altLang="el-GR" smtClean="0"/>
          </a:p>
          <a:p>
            <a:r>
              <a:rPr lang="el-GR" altLang="el-GR" smtClean="0"/>
              <a:t>ασφάλεια  της Βόρειας Παράκαμψης της πόλης της Μυτιλήνης, με την ανάσχεση της διαμπερούς </a:t>
            </a:r>
            <a:endParaRPr lang="en-US" altLang="el-GR" smtClean="0"/>
          </a:p>
          <a:p>
            <a:r>
              <a:rPr lang="el-GR" altLang="el-GR" smtClean="0"/>
              <a:t>κυκλοφορίας βαρέων οχημάτων.</a:t>
            </a:r>
          </a:p>
          <a:p>
            <a:endParaRPr lang="el-GR" altLang="el-GR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AB601E-5602-4560-BBD1-3C21887D4CBF}" type="slidenum">
              <a:rPr lang="el-GR" altLang="el-GR">
                <a:solidFill>
                  <a:srgbClr val="000000"/>
                </a:solidFill>
              </a:rPr>
              <a:pPr/>
              <a:t>14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Η κατασκευή του ισόπεδου οδικού κόμβου (Κ2) σύνδεσης της οδού</a:t>
            </a:r>
            <a:r>
              <a:rPr lang="en-US" altLang="el-GR" smtClean="0"/>
              <a:t> </a:t>
            </a:r>
            <a:r>
              <a:rPr lang="el-GR" altLang="el-GR" smtClean="0"/>
              <a:t>Βόρειας παράκαμψης Μυτιλήνης </a:t>
            </a:r>
            <a:endParaRPr lang="en-US" altLang="el-GR" smtClean="0"/>
          </a:p>
          <a:p>
            <a:r>
              <a:rPr lang="el-GR" altLang="el-GR" smtClean="0"/>
              <a:t>με την οδό Μυτιλήνης – Θερμής, στην περιοχή του εργοστασίου της Δ.Ε.Η. αναβαθμίζει την οδική </a:t>
            </a:r>
            <a:endParaRPr lang="en-US" altLang="el-GR" smtClean="0"/>
          </a:p>
          <a:p>
            <a:r>
              <a:rPr lang="el-GR" altLang="el-GR" smtClean="0"/>
              <a:t>ασφάλεια  της Βόρειας Παράκαμψης της πόλης της Μυτιλήνης, με την ανάσχεση της διαμπερούς </a:t>
            </a:r>
            <a:endParaRPr lang="en-US" altLang="el-GR" smtClean="0"/>
          </a:p>
          <a:p>
            <a:r>
              <a:rPr lang="el-GR" altLang="el-GR" smtClean="0"/>
              <a:t>κυκλοφορίας βαρέων οχημάτων.</a:t>
            </a:r>
          </a:p>
          <a:p>
            <a:endParaRPr lang="el-GR" altLang="el-GR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19E8D-1353-4A72-AB08-3BA6F7478052}" type="slidenum">
              <a:rPr lang="el-GR" altLang="el-GR">
                <a:solidFill>
                  <a:srgbClr val="000000"/>
                </a:solidFill>
              </a:rPr>
              <a:pPr/>
              <a:t>17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3AE18B-0DF9-459B-8116-3FDAD45C4FD6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D4E86-63BD-42DE-9978-6118197F711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0E51A-22E0-43EE-A240-FEC5AFFBDFF9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4B445-09F0-4FA9-A187-74905B9FEAA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3E9EA1-E0AD-4B7E-A916-AA7910B2E98F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79B0-DA81-4CB5-AB4F-2E03395D92AD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6C8773-9A0B-433D-BFE3-29EB3CF2BB38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0DACB-0077-4D94-859E-51073B4ED9A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34316-DCBE-408F-BCEE-A977BEFEB597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49BCF-B103-40B7-98AE-E0E58CFC401D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99A4-30AD-45B9-A00C-2B31EDB0904A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36262-DF7E-4C25-A86D-2C353127CA8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3580-731D-45D0-89CE-B74A300EC724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6BD9D-3A90-4608-A4FE-6D7C0D4DEA3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4B2A-AEC8-4B63-B410-10DD6010FAD4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5FC51-C58D-417C-B694-E4741D84B6C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B472-379C-4F6F-B900-67C8EDC5EADB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067E-4773-4DDC-B2F7-368AFEC2CFA5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2AF0-4B98-4CC5-918E-E7D6C1C4DDCE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1CFC5-8B89-4C2C-9679-8D52C7501DE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F2F9-DD39-4529-89A1-E5B74355CD1D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93AFF-DF1E-4248-BFED-37AF24F9EC5B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4E6C9C-0E2C-480C-A65B-CE153E2B15FC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90D6B-86E1-4418-91C3-21B5F1086F8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184D-B443-4BA6-9F96-75FF5082ADEF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8BC84-2F97-445D-8437-7E922F8032F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0695-9747-4B51-AE97-0CCF6A5DCF10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9D54-D58F-4057-85D7-365F5C723F0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648A-6124-4BF2-99C5-E58F32879149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192F-D35F-43D5-93A5-387698D0AD7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8E88-EBB1-43D4-BD7D-B920433D715C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5862A-C092-41EE-B8EA-76DF7058A78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BF36-98B8-48DC-8AA1-6A060EAD3B3E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6E4-BE1B-48B1-B5B7-56A62F95320B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3552-59A2-4062-9299-3C7F3A1C9F24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1B1E-FCB7-48FE-8976-8D4E78E4B53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B022-8D63-4C84-95E1-F521E164A05D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98179-ECCA-4327-863B-9E8501F8D57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5A3B-7317-4640-BA9D-56B1292F074F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BFB0-7E65-4E17-8051-4A72639C7E3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74A2-98AD-46BD-8BEC-D77A65C9B61F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6774-EB85-4C3B-85E9-DCED10D4D93D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9A66-4EC2-4B2D-8B00-6CDC70548B18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B5901-1A25-48F8-9B9A-CA7C5AC944F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495B11-82C6-4776-A9D7-FA027993347B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E3890-647C-4389-93D3-71FA52F7308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5EAB-7DB0-4E57-AB1F-373020AB0A01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43FDB-E50B-4C82-85DA-C600539F97D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FE6C-9BC4-496D-85AE-9020C2AED8E8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2B60C-F3A0-4991-AB38-BEBFB0919B3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B82C-D4B0-491E-8D07-1FAD8DD7FBFD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0D86-136C-42C3-86B0-7F9215FDFE7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6FED-D632-47E1-B42D-A53BB9D2E941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8E83B-AA2E-47D9-A9B3-6DEFB4B3776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7C72-E40A-41E8-BDF9-90C42DD9C24D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1460-B65B-4D2D-95A9-12557A54440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55B4-2767-4BAF-AA98-37CB0B32B8BA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520E-3CBA-45FB-B36B-B30DE47BFC9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063C5-D35C-4680-A984-EE704EE54EE3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3010-195F-41CE-82A9-7DBFE9209606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8666D6-E080-41D5-A90F-15D258473A0D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9D4D8-2B5F-4F05-90F0-517C0F3B18E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36598E-EFD2-4DCA-829C-4A471668B093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C5F8-90ED-4B84-B065-00E6188830F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C89CD4-158F-4DDA-992A-F49AA28F9ADD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27FE-72F1-4625-99F0-638840C7B3F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1FC4FC-0529-454D-B3A5-F5B0A20C9CA3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458AA-1335-4BCF-9F0A-D9AB53EC905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1FAA26-C491-41EE-AB87-762E16D0B2EB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D0F5A-A8F4-49C9-9745-512BB33D152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FF4BB-1C3C-41B4-9322-8B6B13727638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CB49326D-AE4D-4C3C-8FD8-3774DF391F1B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B1A1A4-7277-43A0-B140-47E18181EA30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266477-8317-408D-88BC-A1015AE57490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332BDA-0431-4667-B112-3B020F54373D}" type="datetime1">
              <a:rPr lang="el-GR"/>
              <a:pPr>
                <a:defRPr/>
              </a:pPr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60777D7-B4F1-4F20-833F-3C0D03519B0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ctrTitle"/>
          </p:nvPr>
        </p:nvSpPr>
        <p:spPr>
          <a:xfrm>
            <a:off x="484188" y="1511300"/>
            <a:ext cx="8408987" cy="2952750"/>
          </a:xfrm>
        </p:spPr>
        <p:txBody>
          <a:bodyPr/>
          <a:lstStyle/>
          <a:p>
            <a:r>
              <a:rPr lang="el-GR" altLang="el-GR" sz="4000" b="1" smtClean="0">
                <a:latin typeface="Calibri" pitchFamily="34" charset="0"/>
              </a:rPr>
              <a:t>Ενεργοποίηση </a:t>
            </a:r>
            <a:br>
              <a:rPr lang="el-GR" altLang="el-GR" sz="4000" b="1" smtClean="0">
                <a:latin typeface="Calibri" pitchFamily="34" charset="0"/>
              </a:rPr>
            </a:br>
            <a:r>
              <a:rPr lang="el-GR" altLang="el-GR" sz="4000" b="1" smtClean="0">
                <a:latin typeface="Calibri" pitchFamily="34" charset="0"/>
              </a:rPr>
              <a:t>του Περιφερειακού Προγράμματος</a:t>
            </a:r>
            <a:br>
              <a:rPr lang="el-GR" altLang="el-GR" sz="4000" b="1" smtClean="0">
                <a:latin typeface="Calibri" pitchFamily="34" charset="0"/>
              </a:rPr>
            </a:br>
            <a:r>
              <a:rPr lang="el-GR" altLang="el-GR" sz="4000" b="1" smtClean="0">
                <a:latin typeface="Calibri" pitchFamily="34" charset="0"/>
              </a:rPr>
              <a:t>  «Βόρειο Αιγαίο» 2014-2020</a:t>
            </a:r>
          </a:p>
        </p:txBody>
      </p:sp>
      <p:pic>
        <p:nvPicPr>
          <p:cNvPr id="19459" name="Picture 6" descr="ΕΣΠΑ 2014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5025" y="6330950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Εικόνα 7" descr="brand manual2.jpg"/>
          <p:cNvPicPr>
            <a:picLocks noChangeAspect="1" noChangeArrowheads="1"/>
          </p:cNvPicPr>
          <p:nvPr/>
        </p:nvPicPr>
        <p:blipFill>
          <a:blip r:embed="rId3"/>
          <a:srcRect l="35518" t="33449" r="36194" b="33688"/>
          <a:stretch>
            <a:fillRect/>
          </a:stretch>
        </p:blipFill>
        <p:spPr bwMode="auto">
          <a:xfrm>
            <a:off x="107950" y="98425"/>
            <a:ext cx="1816100" cy="1412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 r="80399"/>
          <a:stretch>
            <a:fillRect/>
          </a:stretch>
        </p:blipFill>
        <p:spPr bwMode="auto">
          <a:xfrm>
            <a:off x="50800" y="6165850"/>
            <a:ext cx="865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Υπότιτλος 2"/>
          <p:cNvSpPr>
            <a:spLocks noGrp="1"/>
          </p:cNvSpPr>
          <p:nvPr>
            <p:ph type="subTitle" idx="1"/>
          </p:nvPr>
        </p:nvSpPr>
        <p:spPr>
          <a:xfrm>
            <a:off x="1692275" y="6411913"/>
            <a:ext cx="6400800" cy="288925"/>
          </a:xfrm>
        </p:spPr>
        <p:txBody>
          <a:bodyPr/>
          <a:lstStyle/>
          <a:p>
            <a:r>
              <a:rPr lang="el-GR" altLang="el-GR" sz="900" b="1" smtClean="0"/>
              <a:t>Με τη συγχρηματοδότηση της Ελλάδας και της Ευρωπαϊκής Ένωσης</a:t>
            </a:r>
          </a:p>
        </p:txBody>
      </p:sp>
      <p:sp>
        <p:nvSpPr>
          <p:cNvPr id="8" name="Υπότιτλος 2"/>
          <p:cNvSpPr txBox="1">
            <a:spLocks/>
          </p:cNvSpPr>
          <p:nvPr/>
        </p:nvSpPr>
        <p:spPr bwMode="auto">
          <a:xfrm>
            <a:off x="2484438" y="5373688"/>
            <a:ext cx="4210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l-GR" sz="1800" kern="0" dirty="0" smtClean="0"/>
              <a:t>Μυτιλήνη, </a:t>
            </a:r>
            <a:r>
              <a:rPr lang="en-US" sz="1800" kern="0" dirty="0" smtClean="0"/>
              <a:t>16</a:t>
            </a:r>
            <a:r>
              <a:rPr lang="el-GR" sz="1800" kern="0" dirty="0" smtClean="0"/>
              <a:t> Μαρτίου  2020</a:t>
            </a:r>
            <a:endParaRPr lang="el-GR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- Θέση περιεχομένου"/>
          <p:cNvSpPr>
            <a:spLocks noGrp="1"/>
          </p:cNvSpPr>
          <p:nvPr>
            <p:ph idx="1"/>
          </p:nvPr>
        </p:nvSpPr>
        <p:spPr>
          <a:xfrm>
            <a:off x="298450" y="1557338"/>
            <a:ext cx="8640763" cy="45720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l-GR" altLang="el-GR" sz="2200" b="1" dirty="0" smtClean="0"/>
              <a:t>Αντικείμενο του έργου : </a:t>
            </a:r>
            <a:r>
              <a:rPr lang="el-GR" sz="2200" dirty="0" smtClean="0"/>
              <a:t>το σύνολο των οδικών έργων βελτίωσης της ΕΟ </a:t>
            </a:r>
            <a:r>
              <a:rPr lang="el-GR" sz="2200" dirty="0" err="1" smtClean="0"/>
              <a:t>Σάμου–Καρλοβάσου</a:t>
            </a:r>
            <a:r>
              <a:rPr lang="el-GR" sz="2200" dirty="0" smtClean="0"/>
              <a:t> για το </a:t>
            </a:r>
            <a:r>
              <a:rPr lang="el-GR" sz="2200" dirty="0" err="1" smtClean="0"/>
              <a:t>υποτμήμα</a:t>
            </a:r>
            <a:r>
              <a:rPr lang="el-GR" sz="2200" dirty="0" smtClean="0"/>
              <a:t> από ΕΞΟΔΟΣ "ΑΓ. ΚΩΝΣΤΑΝΤΙΝΟΥ" μέχρι "ΠΕΤΑΛΙΔΕΣ" συνολικού μήκους 3.600 μ. και τη βελτίωση - διαπλάτυνση τμήματος της εθνικής οδού πριν από τον Οικισμό του Αγ. Κωνσταντίνου μήκους 412,25 μ., συμπεριλαμβανομένης της αντικατάστασης της γέφυρας στη θέση </a:t>
            </a:r>
            <a:r>
              <a:rPr lang="el-GR" sz="2200" dirty="0" err="1" smtClean="0"/>
              <a:t>Πλατανάκια</a:t>
            </a:r>
            <a:r>
              <a:rPr lang="el-GR" sz="2200" dirty="0" smtClean="0"/>
              <a:t> με νέα, με παράλληλη διευθέτηση του ρέματος </a:t>
            </a:r>
            <a:r>
              <a:rPr lang="el-GR" sz="2200" dirty="0" err="1" smtClean="0"/>
              <a:t>Πλατανάκια</a:t>
            </a:r>
            <a:r>
              <a:rPr lang="el-GR" sz="2200" dirty="0" smtClean="0"/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2200" b="1" dirty="0" smtClean="0"/>
              <a:t>Σκοπός του έργου : </a:t>
            </a:r>
            <a:r>
              <a:rPr lang="el-GR" sz="2200" dirty="0" smtClean="0"/>
              <a:t>η βελτίωση – αναβάθμιση ενός τμήματος που ανήκει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200" dirty="0" smtClean="0"/>
              <a:t>στο Εθνικό δίκτυο και έχει ιδιαίτερα δυσχερή χάραξη, είναι επιβεβλημένη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200" dirty="0" smtClean="0"/>
              <a:t> για λόγους ασφάλειας της κυκλοφορίας</a:t>
            </a:r>
            <a:endParaRPr lang="en-GB" altLang="el-GR" sz="22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2200" b="1" dirty="0" smtClean="0"/>
              <a:t>Προϋπολογισμός έργου :  14.300.000 €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2200" b="1" dirty="0" smtClean="0"/>
              <a:t>Δικαιούχος :</a:t>
            </a:r>
            <a:r>
              <a:rPr lang="el-GR" altLang="el-GR" sz="2200" dirty="0" smtClean="0"/>
              <a:t>  Περιφέρεια Βορείου Αιγαίου  /  ΔΤΥ ΠΕ Σάμου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ΕΣΠΑ 2014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Τίτλος 1"/>
          <p:cNvSpPr txBox="1">
            <a:spLocks/>
          </p:cNvSpPr>
          <p:nvPr/>
        </p:nvSpPr>
        <p:spPr bwMode="auto">
          <a:xfrm>
            <a:off x="323850" y="333375"/>
            <a:ext cx="8640763" cy="1079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altLang="el-GR" sz="2000" b="1" dirty="0"/>
              <a:t>ΕΘΝΙΚΗ ΟΔΟΣ ΣΑΜΟΣ – ΚΑΡΛΟΒΑΣΙ, ΤΜΗΜΑ ΕΞΟΔΟΣ ΑΓ. ΚΩΝΣΤΑΝΤΙΝΟΥ – ΠΕΤΑΛΙΔΕΣ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b="1" dirty="0"/>
              <a:t> και ΓΕΦΥΡΑ ΡΕΜΑΤΟΣ ΣΤΗ ΘΕΣΗ ΠΛΑΤΑΝΑΚΙΑ </a:t>
            </a:r>
            <a:endParaRPr lang="el-GR" sz="20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ΕΣΠΑ 2014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237288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165850"/>
            <a:ext cx="865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1341438"/>
            <a:ext cx="86407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Τίτλος 1"/>
          <p:cNvSpPr txBox="1">
            <a:spLocks/>
          </p:cNvSpPr>
          <p:nvPr/>
        </p:nvSpPr>
        <p:spPr bwMode="auto">
          <a:xfrm>
            <a:off x="355600" y="188913"/>
            <a:ext cx="8640763" cy="107950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kern="0" dirty="0">
                <a:solidFill>
                  <a:prstClr val="black"/>
                </a:solidFill>
              </a:rPr>
              <a:t>ΕΘΝΙΚΗ ΟΔΟΣ ΣΑΜΟΣ – ΚΑΡΛΟΒΑΣΙ, ΤΜΗΜΑ ΕΞΟΔΟΣ ΑΓ. ΚΩΝΣΤΑΝΤΙΝΟΥ – ΠΕΤΑΛΙΔΕΣ</a:t>
            </a:r>
            <a:r>
              <a:rPr lang="el-GR" altLang="el-GR" sz="2000" kern="0" dirty="0">
                <a:solidFill>
                  <a:prstClr val="black"/>
                </a:solidFill>
              </a:rPr>
              <a:t/>
            </a:r>
            <a:br>
              <a:rPr lang="el-GR" altLang="el-GR" sz="2000" kern="0" dirty="0">
                <a:solidFill>
                  <a:prstClr val="black"/>
                </a:solidFill>
              </a:rPr>
            </a:br>
            <a:r>
              <a:rPr lang="el-GR" altLang="el-GR" sz="2000" b="1" kern="0" dirty="0">
                <a:solidFill>
                  <a:prstClr val="black"/>
                </a:solidFill>
              </a:rPr>
              <a:t> και ΓΕΦΥΡΑ ΡΕΜΑΤΟΣ ΣΤΗ ΘΕΣΗ ΠΛΑΤΑΝΑΚΙΑ </a:t>
            </a:r>
            <a:endParaRPr lang="el-GR" sz="20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 - Θέση περιεχομένου"/>
          <p:cNvSpPr>
            <a:spLocks noGrp="1"/>
          </p:cNvSpPr>
          <p:nvPr>
            <p:ph idx="1"/>
          </p:nvPr>
        </p:nvSpPr>
        <p:spPr>
          <a:xfrm>
            <a:off x="307975" y="1052513"/>
            <a:ext cx="8640763" cy="4679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Αντικείμενο του έργου : </a:t>
            </a:r>
            <a:r>
              <a:rPr lang="el-GR" altLang="el-GR" sz="2200" smtClean="0"/>
              <a:t>Διάνοιξη περιφερειακής οδού μήκους 3.769 μ, η οποία παρακάμπτει τον οικισμό του Ευδήλου . Η αρχή της χάραξης τίθεται επί της επαρχιακής οδού Αγ. Κηρύκου – Ευδήλου - Αρμενιστή, σε απόσταση 350 μ. περίπου πριν τον οικισμό του Ευδήλου, προς τον Αγ. Κήρυκο.</a:t>
            </a:r>
          </a:p>
          <a:p>
            <a:pPr eaLnBrk="1" hangingPunct="1">
              <a:buFont typeface="Arial" charset="0"/>
              <a:buNone/>
            </a:pPr>
            <a:endParaRPr lang="el-GR" altLang="el-GR" sz="1400" b="1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Σκοπός του έργου : </a:t>
            </a:r>
            <a:r>
              <a:rPr lang="el-GR" altLang="el-GR" sz="2200" smtClean="0"/>
              <a:t>Μέγιστη ανάγκη παράκαμψης του Οικισμού του Ευδήλου καθώς οι υφιστάμενες υποδομές (εσωτερική οδός διέλευσης του οικισμού) δεν επαρκούν</a:t>
            </a:r>
          </a:p>
          <a:p>
            <a:pPr eaLnBrk="1" hangingPunct="1">
              <a:buFont typeface="Arial" charset="0"/>
              <a:buNone/>
            </a:pPr>
            <a:endParaRPr lang="el-GR" altLang="el-GR" sz="1400" b="1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Προϋπολογισμός έργου : 9.000.000 €</a:t>
            </a:r>
          </a:p>
          <a:p>
            <a:pPr eaLnBrk="1" hangingPunct="1">
              <a:buFont typeface="Arial" charset="0"/>
              <a:buNone/>
            </a:pPr>
            <a:endParaRPr lang="el-GR" altLang="el-GR" sz="1600" b="1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Δικαιούχος :</a:t>
            </a:r>
            <a:r>
              <a:rPr lang="el-GR" altLang="el-GR" sz="2200" smtClean="0"/>
              <a:t>  Περιφέρεια Βορείου Αιγαίου  /  ΔΤΥ ΠΕ Σάμου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ΕΣΠΑ 2014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Τίτλος 1"/>
          <p:cNvSpPr txBox="1">
            <a:spLocks/>
          </p:cNvSpPr>
          <p:nvPr/>
        </p:nvSpPr>
        <p:spPr bwMode="auto">
          <a:xfrm>
            <a:off x="323850" y="333375"/>
            <a:ext cx="8640763" cy="5032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altLang="el-GR" sz="2400" b="1" dirty="0">
                <a:latin typeface="+mn-lt"/>
              </a:rPr>
              <a:t>ΠΕΡΙΦΕΡΕΙΑΚΗ ΟΔΟΣ ΤΟΥ ΟΙΚΙΣΜΟΥ ΕΥΔΗΛΟΥ ΙΚΑΡΙΑΣ</a:t>
            </a:r>
            <a:endParaRPr lang="el-GR" sz="2400" kern="0" dirty="0">
              <a:solidFill>
                <a:srgbClr val="1F497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ΕΣΠΑ 2014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237288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165850"/>
            <a:ext cx="865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25538"/>
            <a:ext cx="8870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Τίτλος 1"/>
          <p:cNvSpPr txBox="1">
            <a:spLocks/>
          </p:cNvSpPr>
          <p:nvPr/>
        </p:nvSpPr>
        <p:spPr bwMode="auto">
          <a:xfrm>
            <a:off x="323850" y="333375"/>
            <a:ext cx="8640763" cy="503238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400" b="1" kern="0" dirty="0">
                <a:solidFill>
                  <a:prstClr val="black"/>
                </a:solidFill>
                <a:latin typeface="Calibri"/>
              </a:rPr>
              <a:t>ΠΕΡΙΦΕΡΕΙΑΚΗ ΟΔΟΣ ΤΟΥ ΟΙΚΙΣΜΟΥ ΕΥΔΗΛΟΥ ΙΚΑΡΙΑΣ</a:t>
            </a:r>
            <a:endParaRPr lang="el-GR" sz="24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- Θέση περιεχομένου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4679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l-GR" altLang="el-GR" sz="2200" b="1" dirty="0" smtClean="0"/>
              <a:t>Αντικείμενο του έργου :</a:t>
            </a:r>
            <a:r>
              <a:rPr lang="el-GR" sz="2200" dirty="0" smtClean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Α΄ φάση κατασκευής του οδικού άξονα Καλλονής –Πέτρας, με αφετηρία μέτρησης τον ισόπεδο οδικό κόμβο σύνδεσης της 36</a:t>
            </a:r>
            <a:r>
              <a:rPr lang="el-GR" sz="2200" baseline="30000" dirty="0">
                <a:solidFill>
                  <a:prstClr val="black"/>
                </a:solidFill>
              </a:rPr>
              <a:t>ης</a:t>
            </a:r>
            <a:r>
              <a:rPr lang="el-GR" sz="2200" dirty="0">
                <a:solidFill>
                  <a:prstClr val="black"/>
                </a:solidFill>
              </a:rPr>
              <a:t> Εθνικής οδού Μυτιλήνης – Καλλονής με την 11η Επαρχιακή οδό προς Αγ. Παρασκευή – Νάπη και πέρας </a:t>
            </a:r>
            <a:r>
              <a:rPr lang="el-GR" sz="2200" dirty="0" smtClean="0">
                <a:solidFill>
                  <a:prstClr val="black"/>
                </a:solidFill>
              </a:rPr>
              <a:t>τον </a:t>
            </a:r>
            <a:r>
              <a:rPr lang="el-GR" sz="2200" dirty="0">
                <a:solidFill>
                  <a:prstClr val="black"/>
                </a:solidFill>
              </a:rPr>
              <a:t>ισόπεδο οδικό κόμβο σύνδεσης της 8ης Επαρχιακής οδού Στύψης – Πέτρας – </a:t>
            </a:r>
            <a:r>
              <a:rPr lang="el-GR" sz="2200" dirty="0" err="1">
                <a:solidFill>
                  <a:prstClr val="black"/>
                </a:solidFill>
              </a:rPr>
              <a:t>Μήθυμνας</a:t>
            </a:r>
            <a:r>
              <a:rPr lang="el-GR" sz="2200" dirty="0">
                <a:solidFill>
                  <a:prstClr val="black"/>
                </a:solidFill>
              </a:rPr>
              <a:t> με την 17η Επαρχιακή οδό παράκαμψης του οικισμού Πέτρας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r>
              <a:rPr lang="el-GR" altLang="el-GR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Σ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τα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πλαίσια της υπόψη εργολαβίας δεν περιλαμβάνεται η σήραγγα Στύψης, που σύμφωνα με την τεχνική μελέτη προβλέπεται 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που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θα εκτελεστεί σε επόμενη φάση.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2200" b="1" dirty="0" smtClean="0"/>
              <a:t>Σκοπός του έργου : </a:t>
            </a:r>
            <a:r>
              <a:rPr lang="el-GR" altLang="el-GR" sz="2200" dirty="0" smtClean="0"/>
              <a:t>……………………………………………………………………………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2200" b="1" dirty="0" smtClean="0"/>
              <a:t>Προϋπολογισμός έργου : 23.701.250 €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2200" b="1" dirty="0" smtClean="0"/>
              <a:t>Δικαιούχος :</a:t>
            </a:r>
            <a:r>
              <a:rPr lang="el-GR" altLang="el-GR" sz="2200" dirty="0" smtClean="0"/>
              <a:t>  Περιφέρεια Βορείου Αιγαίου  /  ΔΤΥ ΠΕ Λέσβου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ΕΣΠΑ 2014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Τίτλος 1"/>
          <p:cNvSpPr txBox="1">
            <a:spLocks/>
          </p:cNvSpPr>
          <p:nvPr/>
        </p:nvSpPr>
        <p:spPr bwMode="auto">
          <a:xfrm>
            <a:off x="323850" y="333375"/>
            <a:ext cx="8640763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altLang="el-GR" sz="2400" b="1" dirty="0">
                <a:latin typeface="+mn-lt"/>
              </a:rPr>
              <a:t>ΟΔΙΚΟΣ ΑΞΟΝΑΣ ΚΑΛΛΟΝΗΣ - ΠΕΤΡΑΣ </a:t>
            </a:r>
            <a:br>
              <a:rPr lang="el-GR" altLang="el-GR" sz="2400" b="1" dirty="0">
                <a:latin typeface="+mn-lt"/>
              </a:rPr>
            </a:br>
            <a:r>
              <a:rPr lang="el-GR" altLang="el-GR" sz="2400" b="1" dirty="0">
                <a:latin typeface="+mn-lt"/>
              </a:rPr>
              <a:t>Α΄ ΦΑΣH</a:t>
            </a:r>
            <a:r>
              <a:rPr lang="el-GR" altLang="el-GR" sz="1600" dirty="0"/>
              <a:t/>
            </a:r>
            <a:br>
              <a:rPr lang="el-GR" altLang="el-GR" sz="1600" dirty="0"/>
            </a:br>
            <a:endParaRPr lang="el-GR" sz="24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ΕΣΠΑ 2014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237288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165850"/>
            <a:ext cx="865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577975"/>
            <a:ext cx="802957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Τίτλος 1"/>
          <p:cNvSpPr txBox="1">
            <a:spLocks/>
          </p:cNvSpPr>
          <p:nvPr/>
        </p:nvSpPr>
        <p:spPr bwMode="auto">
          <a:xfrm>
            <a:off x="323850" y="333375"/>
            <a:ext cx="8640763" cy="792163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400" b="1" kern="0" dirty="0">
                <a:solidFill>
                  <a:prstClr val="black"/>
                </a:solidFill>
              </a:rPr>
              <a:t>ΟΔΙΚΟΣ ΑΞΟΝΑΣ ΚΑΛΛΟΝΗΣ - ΠΕΤΡΑΣ </a:t>
            </a:r>
            <a:br>
              <a:rPr lang="el-GR" altLang="el-GR" sz="2400" b="1" kern="0" dirty="0">
                <a:solidFill>
                  <a:prstClr val="black"/>
                </a:solidFill>
              </a:rPr>
            </a:br>
            <a:r>
              <a:rPr lang="el-GR" altLang="el-GR" sz="2400" b="1" kern="0" dirty="0">
                <a:solidFill>
                  <a:prstClr val="black"/>
                </a:solidFill>
              </a:rPr>
              <a:t>Α΄ ΦΑΣH</a:t>
            </a:r>
            <a:r>
              <a:rPr lang="el-GR" altLang="el-GR" sz="1600" kern="0" dirty="0">
                <a:solidFill>
                  <a:prstClr val="black"/>
                </a:solidFill>
              </a:rPr>
              <a:t/>
            </a:r>
            <a:br>
              <a:rPr lang="el-GR" altLang="el-GR" sz="1600" kern="0" dirty="0">
                <a:solidFill>
                  <a:prstClr val="black"/>
                </a:solidFill>
              </a:rPr>
            </a:br>
            <a:endParaRPr lang="el-GR" sz="24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ΕΣΠΑ 2014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237288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165850"/>
            <a:ext cx="865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12875"/>
            <a:ext cx="8424863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Τίτλος 1"/>
          <p:cNvSpPr txBox="1">
            <a:spLocks/>
          </p:cNvSpPr>
          <p:nvPr/>
        </p:nvSpPr>
        <p:spPr bwMode="auto">
          <a:xfrm>
            <a:off x="323850" y="333375"/>
            <a:ext cx="8640763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2400" b="1" kern="0" dirty="0">
                <a:latin typeface="Calibri"/>
              </a:rPr>
              <a:t>ΙΣΟΠΕΔΟΣ ΟΔΙΚΟΣ ΚΟΜΒΟΣ (Κ2) ΣΥΝΔΕΣΗΣ  ΤΗΣ ΒΟΡΕΙΑΣ ΠΑΡΑΚΑΜΨΗΣ ΜΥΤΙΛΗΝΗΣ ΜΕ ΟΔΟ ΜΥΤΙΛΗΝΗΣ - ΘΕΡΜΗΣ</a:t>
            </a:r>
            <a:endParaRPr lang="el-GR" sz="2400" kern="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4 - Θέση περιεχομένου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4679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Αντικείμενο του έργου : </a:t>
            </a:r>
            <a:r>
              <a:rPr lang="el-GR" altLang="el-GR" sz="2200" smtClean="0"/>
              <a:t>η</a:t>
            </a:r>
            <a:r>
              <a:rPr lang="en-US" altLang="el-GR" sz="2200" smtClean="0"/>
              <a:t> </a:t>
            </a:r>
            <a:r>
              <a:rPr lang="el-GR" altLang="el-GR" sz="2200" smtClean="0"/>
              <a:t>κατασκευή του ισόπεδου οδικού κόμβου (Κ2) </a:t>
            </a:r>
          </a:p>
          <a:p>
            <a:pPr eaLnBrk="1" hangingPunct="1">
              <a:buFont typeface="Arial" charset="0"/>
              <a:buNone/>
            </a:pPr>
            <a:r>
              <a:rPr lang="en-US" altLang="el-GR" sz="2200" smtClean="0"/>
              <a:t> </a:t>
            </a:r>
            <a:r>
              <a:rPr lang="el-GR" altLang="el-GR" sz="2200" smtClean="0"/>
              <a:t>σύνδεσής της  Βόρειας Παράκαμψης με την οδό Μυτιλήνης –</a:t>
            </a:r>
            <a:r>
              <a:rPr lang="en-GB" altLang="el-GR" sz="2200" smtClean="0"/>
              <a:t> </a:t>
            </a:r>
            <a:r>
              <a:rPr lang="el-GR" altLang="el-GR" sz="2200" smtClean="0"/>
              <a:t> Θερμής, 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200" smtClean="0"/>
              <a:t>στην περιοχή του εργοστασίου της Δ.Ε.Η.</a:t>
            </a:r>
          </a:p>
          <a:p>
            <a:pPr eaLnBrk="1" hangingPunct="1">
              <a:buFont typeface="Arial" charset="0"/>
              <a:buNone/>
            </a:pPr>
            <a:endParaRPr lang="en-US" altLang="el-GR" sz="2200" b="1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Σκοπός του έργου : </a:t>
            </a:r>
            <a:r>
              <a:rPr lang="el-GR" altLang="el-GR" sz="2200" smtClean="0"/>
              <a:t>αναβάθμιση της οδικής ασφάλειας της Βόρειας 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200" smtClean="0"/>
              <a:t>Παράκαμψης της πόλης της Μυτιλήνης, με την ανάσχεση της διαμπερούς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200" smtClean="0"/>
              <a:t> κυκλοφορίας Βαρέων Οχημάτων</a:t>
            </a:r>
            <a:endParaRPr lang="en-GB" altLang="el-GR" sz="2200" smtClean="0"/>
          </a:p>
          <a:p>
            <a:pPr eaLnBrk="1" hangingPunct="1">
              <a:buFont typeface="Arial" charset="0"/>
              <a:buNone/>
            </a:pPr>
            <a:endParaRPr lang="en-GB" altLang="el-GR" sz="2200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Προϋπολογισμός έργου : 2.633.500 €</a:t>
            </a:r>
            <a:endParaRPr lang="en-US" altLang="el-GR" sz="2200" b="1" smtClean="0"/>
          </a:p>
          <a:p>
            <a:pPr eaLnBrk="1" hangingPunct="1">
              <a:buFont typeface="Arial" charset="0"/>
              <a:buNone/>
            </a:pPr>
            <a:endParaRPr lang="el-GR" altLang="el-GR" sz="2200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Δικαιούχος :</a:t>
            </a:r>
            <a:r>
              <a:rPr lang="el-GR" altLang="el-GR" sz="2200" smtClean="0"/>
              <a:t>  Περιφέρεια Βορείου Αιγαίου  /  ΔΤΥ ΠΕ Λέσβου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ΕΣΠΑ 2014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Τίτλος 1"/>
          <p:cNvSpPr txBox="1">
            <a:spLocks/>
          </p:cNvSpPr>
          <p:nvPr/>
        </p:nvSpPr>
        <p:spPr bwMode="auto">
          <a:xfrm>
            <a:off x="323850" y="333375"/>
            <a:ext cx="8640763" cy="9350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2400" b="1" kern="0" dirty="0">
                <a:solidFill>
                  <a:srgbClr val="1F497D"/>
                </a:solidFill>
                <a:latin typeface="Calibri"/>
              </a:rPr>
              <a:t>ΙΣΟΠΕΔΟΣ ΟΔΙΚΟΣ ΚΟΜΒΟΣ (Κ2) ΣΥΝΔΕΣΗΣ  ΤΗΣ ΒΟΡΕΙΑΣ ΠΑΡΑΚΑΜΨΗΣ ΜΥΤΙΛΗΝΗΣ ΜΕ ΟΔΟ ΜΥΤΙΛΗΝΗΣ - ΘΕΡΜΗΣ</a:t>
            </a:r>
            <a:endParaRPr lang="el-GR" sz="24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ΕΣΠΑ 2014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5025" y="6330950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Εικόνα 7" descr="brand manual2.jpg"/>
          <p:cNvPicPr>
            <a:picLocks noChangeAspect="1" noChangeArrowheads="1"/>
          </p:cNvPicPr>
          <p:nvPr/>
        </p:nvPicPr>
        <p:blipFill>
          <a:blip r:embed="rId3"/>
          <a:srcRect l="35518" t="33449" r="36194" b="33688"/>
          <a:stretch>
            <a:fillRect/>
          </a:stretch>
        </p:blipFill>
        <p:spPr bwMode="auto">
          <a:xfrm>
            <a:off x="82550" y="1508125"/>
            <a:ext cx="1816100" cy="1412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/>
          <a:srcRect r="80399"/>
          <a:stretch>
            <a:fillRect/>
          </a:stretch>
        </p:blipFill>
        <p:spPr bwMode="auto">
          <a:xfrm>
            <a:off x="50800" y="6165850"/>
            <a:ext cx="865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Υπότιτλος 2"/>
          <p:cNvSpPr>
            <a:spLocks noGrp="1"/>
          </p:cNvSpPr>
          <p:nvPr>
            <p:ph type="subTitle" idx="1"/>
          </p:nvPr>
        </p:nvSpPr>
        <p:spPr>
          <a:xfrm>
            <a:off x="1692275" y="6411913"/>
            <a:ext cx="6400800" cy="288925"/>
          </a:xfrm>
        </p:spPr>
        <p:txBody>
          <a:bodyPr/>
          <a:lstStyle/>
          <a:p>
            <a:pPr>
              <a:defRPr/>
            </a:pPr>
            <a:r>
              <a:rPr lang="el-GR" altLang="el-GR" sz="900" b="1" dirty="0" smtClean="0"/>
              <a:t>Με τη συγχρηματοδότηση της Ελλάδας και της Ευρωπαϊκής Ένωσης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044950" y="577850"/>
            <a:ext cx="4581525" cy="9350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400" b="1" dirty="0" smtClean="0"/>
              <a:t>Ευχαριστούμε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για την προσοχή σας </a:t>
            </a:r>
            <a:endParaRPr lang="el-GR" sz="2400" b="1" dirty="0"/>
          </a:p>
        </p:txBody>
      </p:sp>
      <p:sp>
        <p:nvSpPr>
          <p:cNvPr id="44039" name="AutoShape 2" descr="Αποτέλεσμα εικόνας για logos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44040" name="Picture 3" descr="E:\ΠΑΡΟΥΣΙΑΣΗ_ΜΟΥΤΖΟΥΡΗΣ\1497553311-103_8483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3573463"/>
            <a:ext cx="6810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5" descr="E:\ΠΑΡΟΥΣΙΑΣΗ_ΜΟΥΤΖΟΥΡΗΣ\larrybird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460875"/>
            <a:ext cx="431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7" descr="E:\ΠΑΡΟΥΣΙΑΣΗ_ΜΟΥΤΖΟΥΡΗΣ\image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738" y="4979988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Τίτλος 1"/>
          <p:cNvSpPr txBox="1">
            <a:spLocks/>
          </p:cNvSpPr>
          <p:nvPr/>
        </p:nvSpPr>
        <p:spPr bwMode="auto">
          <a:xfrm>
            <a:off x="1331913" y="3756025"/>
            <a:ext cx="1939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l-GR" sz="1050" dirty="0"/>
          </a:p>
        </p:txBody>
      </p:sp>
      <p:sp>
        <p:nvSpPr>
          <p:cNvPr id="44044" name="Τίτλος 1"/>
          <p:cNvSpPr txBox="1">
            <a:spLocks/>
          </p:cNvSpPr>
          <p:nvPr/>
        </p:nvSpPr>
        <p:spPr bwMode="auto">
          <a:xfrm>
            <a:off x="1131888" y="3756025"/>
            <a:ext cx="24320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altLang="el-GR" sz="1400" b="1">
                <a:latin typeface="Calibri" pitchFamily="34" charset="0"/>
              </a:rPr>
              <a:t>Ειδική Υπηρεσία Διαχείρισης </a:t>
            </a:r>
            <a:br>
              <a:rPr lang="el-GR" altLang="el-GR" sz="1400" b="1">
                <a:latin typeface="Calibri" pitchFamily="34" charset="0"/>
              </a:rPr>
            </a:br>
            <a:r>
              <a:rPr lang="el-GR" altLang="el-GR" sz="1400" b="1">
                <a:latin typeface="Calibri" pitchFamily="34" charset="0"/>
              </a:rPr>
              <a:t>Περιφέρειας Βορείου Αιγαίου</a:t>
            </a:r>
          </a:p>
        </p:txBody>
      </p:sp>
      <p:sp>
        <p:nvSpPr>
          <p:cNvPr id="44045" name="Τίτλος 1"/>
          <p:cNvSpPr txBox="1">
            <a:spLocks/>
          </p:cNvSpPr>
          <p:nvPr/>
        </p:nvSpPr>
        <p:spPr bwMode="auto">
          <a:xfrm>
            <a:off x="1111250" y="4378325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l-GR" sz="1400" b="1">
                <a:latin typeface="Calibri" pitchFamily="34" charset="0"/>
              </a:rPr>
              <a:t>pepba</a:t>
            </a:r>
            <a:endParaRPr lang="el-GR" altLang="el-GR" sz="1400" b="1">
              <a:latin typeface="Calibri" pitchFamily="34" charset="0"/>
            </a:endParaRPr>
          </a:p>
        </p:txBody>
      </p:sp>
      <p:sp>
        <p:nvSpPr>
          <p:cNvPr id="44046" name="Τίτλος 1"/>
          <p:cNvSpPr txBox="1">
            <a:spLocks/>
          </p:cNvSpPr>
          <p:nvPr/>
        </p:nvSpPr>
        <p:spPr bwMode="auto">
          <a:xfrm>
            <a:off x="990600" y="5038725"/>
            <a:ext cx="2251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altLang="el-GR" sz="1400" b="1">
                <a:latin typeface="Calibri" pitchFamily="34" charset="0"/>
              </a:rPr>
              <a:t>ΕΥΔ ΕΠ Περιφέρειας Βορείου Αιγαίου</a:t>
            </a:r>
          </a:p>
        </p:txBody>
      </p:sp>
      <p:sp>
        <p:nvSpPr>
          <p:cNvPr id="44047" name="Τίτλος 1"/>
          <p:cNvSpPr txBox="1">
            <a:spLocks/>
          </p:cNvSpPr>
          <p:nvPr/>
        </p:nvSpPr>
        <p:spPr bwMode="auto">
          <a:xfrm>
            <a:off x="1873250" y="1862138"/>
            <a:ext cx="4343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l-GR" sz="2400" b="1">
                <a:latin typeface="Calibri" pitchFamily="34" charset="0"/>
              </a:rPr>
              <a:t>www.pepba.gr</a:t>
            </a:r>
          </a:p>
          <a:p>
            <a:r>
              <a:rPr lang="en-US" altLang="el-GR" sz="2400" b="1">
                <a:latin typeface="Calibri" pitchFamily="34" charset="0"/>
              </a:rPr>
              <a:t>vorioaigaio@mou.gr</a:t>
            </a:r>
            <a:endParaRPr lang="el-GR" altLang="el-GR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400" b="1" dirty="0" smtClean="0"/>
              <a:t>Πρόοδος υλοποίησης ΠΕΠ   </a:t>
            </a:r>
            <a:r>
              <a:rPr lang="el-GR" sz="1600" b="1" dirty="0" smtClean="0"/>
              <a:t>(28.2.2020)</a:t>
            </a:r>
            <a:endParaRPr lang="el-GR" sz="1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 smtClean="0"/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l-GR" sz="2800" dirty="0" smtClean="0"/>
              <a:t>Εντάξεις </a:t>
            </a:r>
            <a:r>
              <a:rPr lang="en-US" sz="2800" dirty="0" smtClean="0"/>
              <a:t>   </a:t>
            </a:r>
            <a:r>
              <a:rPr lang="el-GR" sz="2800" dirty="0" smtClean="0"/>
              <a:t>89%</a:t>
            </a:r>
          </a:p>
          <a:p>
            <a:pPr>
              <a:defRPr/>
            </a:pPr>
            <a:endParaRPr lang="el-GR" sz="2800" dirty="0"/>
          </a:p>
          <a:p>
            <a:pPr>
              <a:defRPr/>
            </a:pPr>
            <a:r>
              <a:rPr lang="el-GR" sz="2800" dirty="0" smtClean="0"/>
              <a:t>Συμβάσεις 49%</a:t>
            </a:r>
          </a:p>
          <a:p>
            <a:pPr>
              <a:defRPr/>
            </a:pPr>
            <a:endParaRPr lang="el-GR" sz="2800" dirty="0"/>
          </a:p>
          <a:p>
            <a:pPr>
              <a:defRPr/>
            </a:pPr>
            <a:r>
              <a:rPr lang="el-GR" sz="2800" dirty="0" smtClean="0"/>
              <a:t>Πληρωμές 2</a:t>
            </a:r>
            <a:r>
              <a:rPr lang="en-US" sz="2800" dirty="0" smtClean="0"/>
              <a:t>4</a:t>
            </a:r>
            <a:r>
              <a:rPr lang="el-GR" sz="2800" dirty="0" smtClean="0"/>
              <a:t>%</a:t>
            </a:r>
            <a:endParaRPr lang="el-GR" sz="2800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ΕΣΠΑ 2014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Γράφημα 5"/>
          <p:cNvGraphicFramePr>
            <a:graphicFrameLocks/>
          </p:cNvGraphicFramePr>
          <p:nvPr/>
        </p:nvGraphicFramePr>
        <p:xfrm>
          <a:off x="3635896" y="1700808"/>
          <a:ext cx="50405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800" b="1" dirty="0" err="1" smtClean="0">
                <a:latin typeface="Calibri" panose="020F0502020204030204" pitchFamily="34" charset="0"/>
              </a:rPr>
              <a:t>Στοχοθεσία</a:t>
            </a:r>
            <a:r>
              <a:rPr lang="el-GR" sz="2800" b="1" dirty="0" smtClean="0">
                <a:latin typeface="Calibri" panose="020F0502020204030204" pitchFamily="34" charset="0"/>
              </a:rPr>
              <a:t> 2020</a:t>
            </a:r>
            <a:endParaRPr lang="el-GR" sz="2800" b="1" dirty="0">
              <a:latin typeface="Calibri" panose="020F0502020204030204" pitchFamily="34" charset="0"/>
            </a:endParaRP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Ένταξη νέων έργων π/υ         170 εκ. €  </a:t>
            </a:r>
          </a:p>
          <a:p>
            <a:endParaRPr lang="el-GR" altLang="el-GR" sz="2800" smtClean="0"/>
          </a:p>
          <a:p>
            <a:r>
              <a:rPr lang="el-GR" altLang="el-GR" sz="2800" smtClean="0"/>
              <a:t>Απορρόφηση 34,5 εκ €          35% απορρόφηση</a:t>
            </a:r>
          </a:p>
          <a:p>
            <a:endParaRPr lang="el-GR" altLang="el-GR" sz="2800" smtClean="0"/>
          </a:p>
          <a:p>
            <a:r>
              <a:rPr lang="el-GR" altLang="el-GR" sz="2800" smtClean="0"/>
              <a:t>Δέσμευση Προγράμματος      150%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ΕΣΠΑ 2014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800" b="1" dirty="0" smtClean="0">
                <a:latin typeface="Calibri" panose="020F0502020204030204" pitchFamily="34" charset="0"/>
              </a:rPr>
              <a:t>Εντάξεις 2020</a:t>
            </a:r>
            <a:endParaRPr lang="el-GR" sz="2800" b="1" dirty="0">
              <a:latin typeface="Calibri" panose="020F0502020204030204" pitchFamily="34" charset="0"/>
            </a:endParaRPr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l-GR" altLang="el-GR" sz="2800" smtClean="0"/>
              <a:t>Έργα που εντάχθηκαν από 1.1.2020 :   16,5 εκ. €</a:t>
            </a:r>
          </a:p>
          <a:p>
            <a:pPr marL="514350" indent="-514350">
              <a:buFontTx/>
              <a:buAutoNum type="arabicPeriod"/>
            </a:pPr>
            <a:endParaRPr lang="el-GR" altLang="el-GR" sz="2800" smtClean="0"/>
          </a:p>
          <a:p>
            <a:pPr marL="514350" indent="-514350">
              <a:buFontTx/>
              <a:buAutoNum type="arabicPeriod"/>
            </a:pPr>
            <a:r>
              <a:rPr lang="el-GR" altLang="el-GR" sz="2800" smtClean="0"/>
              <a:t>Έργα σε αξιολόγηση :                            68,8 εκ. €</a:t>
            </a:r>
          </a:p>
          <a:p>
            <a:pPr marL="514350" indent="-514350">
              <a:buFontTx/>
              <a:buAutoNum type="arabicPeriod"/>
            </a:pPr>
            <a:endParaRPr lang="el-GR" altLang="el-GR" sz="2800" smtClean="0"/>
          </a:p>
          <a:p>
            <a:pPr marL="514350" indent="-514350">
              <a:buFontTx/>
              <a:buAutoNum type="arabicPeriod"/>
            </a:pPr>
            <a:r>
              <a:rPr lang="el-GR" altLang="el-GR" sz="2800" smtClean="0"/>
              <a:t>Αναμενόμενες προτάσεις έργων </a:t>
            </a:r>
            <a:br>
              <a:rPr lang="el-GR" altLang="el-GR" sz="2800" smtClean="0"/>
            </a:br>
            <a:r>
              <a:rPr lang="el-GR" altLang="el-GR" sz="2800" smtClean="0"/>
              <a:t>από ενεργές προσκλήσεις :                    54,0 εκ. € </a:t>
            </a:r>
          </a:p>
          <a:p>
            <a:pPr marL="514350" indent="-514350">
              <a:buFontTx/>
              <a:buAutoNum type="arabicPeriod"/>
            </a:pPr>
            <a:endParaRPr lang="el-GR" altLang="el-GR" sz="2800" smtClean="0"/>
          </a:p>
          <a:p>
            <a:pPr marL="514350" indent="-514350">
              <a:buFontTx/>
              <a:buAutoNum type="arabicPeriod"/>
            </a:pPr>
            <a:r>
              <a:rPr lang="el-GR" altLang="el-GR" sz="2800" smtClean="0"/>
              <a:t>Αναμενόμενες εντάξεις από </a:t>
            </a:r>
            <a:br>
              <a:rPr lang="el-GR" altLang="el-GR" sz="2800" smtClean="0"/>
            </a:br>
            <a:r>
              <a:rPr lang="el-GR" altLang="el-GR" sz="2800" smtClean="0"/>
              <a:t>νέες Προσκλήσεις :                                30,5 εκ. €               </a:t>
            </a:r>
          </a:p>
          <a:p>
            <a:pPr marL="514350" indent="-514350">
              <a:buFontTx/>
              <a:buAutoNum type="arabicPeriod"/>
            </a:pPr>
            <a:endParaRPr lang="el-GR" altLang="el-GR" sz="2800" smtClean="0"/>
          </a:p>
          <a:p>
            <a:pPr marL="514350" indent="-514350">
              <a:buFontTx/>
              <a:buAutoNum type="arabicPeriod"/>
            </a:pPr>
            <a:endParaRPr lang="el-GR" altLang="el-GR" sz="2800" smtClean="0"/>
          </a:p>
          <a:p>
            <a:pPr marL="514350" indent="-514350"/>
            <a:endParaRPr lang="el-GR" altLang="el-GR" sz="2800" smtClean="0"/>
          </a:p>
          <a:p>
            <a:pPr marL="514350" indent="-514350"/>
            <a:endParaRPr lang="el-GR" altLang="el-GR" sz="280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ΕΣΠΑ 2014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400" b="1" dirty="0" smtClean="0"/>
              <a:t>Έργα σε αξιολόγηση 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3497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l-GR" altLang="el-GR" sz="2800" b="1" dirty="0" smtClean="0"/>
              <a:t>Οδικοί άξονες – έργα </a:t>
            </a:r>
            <a:r>
              <a:rPr lang="el-GR" altLang="el-GR" sz="2800" b="1" dirty="0" err="1" smtClean="0"/>
              <a:t>προσπελασιμότητας</a:t>
            </a:r>
            <a:endParaRPr lang="el-GR" altLang="el-GR" sz="2800" b="1" dirty="0" smtClean="0"/>
          </a:p>
          <a:p>
            <a:pPr marL="514350" indent="-514350" eaLnBrk="1" hangingPunct="1">
              <a:defRPr/>
            </a:pPr>
            <a:endParaRPr lang="el-GR" altLang="el-GR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ΔΡΟΜΟΣ ΠΑΡΑΚΑΜΨΗΣ ΟΙΚΙΣΜΟΥ ΧΑΛΚΕΙΟΥΣ  (ΧΙΟΣ)</a:t>
            </a:r>
          </a:p>
          <a:p>
            <a:pPr marL="514350" indent="-514350" eaLnBrk="1" hangingPunct="1">
              <a:defRPr/>
            </a:pPr>
            <a:endParaRPr lang="el-GR" altLang="el-GR" sz="9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ΜΕΤΑΤΟΠΙΣΗ ΠΑΡΑΛΙΑΚΗΣ ΟΔΟΥ ΧΙΟΥ-ΚΑΡΦΑ  </a:t>
            </a:r>
          </a:p>
          <a:p>
            <a:pPr marL="514350" indent="-514350" eaLnBrk="1" hangingPunct="1">
              <a:defRPr/>
            </a:pPr>
            <a:endParaRPr lang="el-GR" altLang="el-GR" sz="105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Ε.Ο. ΟΔΟΣ ΣΑΜΟΣ – ΚΑΡΛΟΒΑΣΙ (ΣΑΜΟΣ)</a:t>
            </a:r>
          </a:p>
          <a:p>
            <a:pPr marL="514350" indent="-514350" eaLnBrk="1" hangingPunct="1">
              <a:defRPr/>
            </a:pPr>
            <a:endParaRPr lang="el-GR" altLang="el-GR" sz="1800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ΠΕΡΙΦΕΡΕΙΑΚΗ ΟΔΟΣ ΟΙΚΙΣΜΟΥ ΕΥΔΗΛΟΥ ΙΚΑΡΙΑΣ</a:t>
            </a:r>
          </a:p>
          <a:p>
            <a:pPr marL="514350" indent="-514350" eaLnBrk="1" hangingPunct="1">
              <a:defRPr/>
            </a:pPr>
            <a:endParaRPr lang="el-GR" altLang="el-GR" sz="1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ΟΔΙΚΟΣ ΑΞΟΝΑΣ ΚΑΛΛΟΝΗΣ - ΠΕΤΡΑΣ (Α΄ ΦΑΣH)  (ΛΕΣΒΟΣ)</a:t>
            </a:r>
          </a:p>
          <a:p>
            <a:pPr marL="514350" indent="-514350" eaLnBrk="1" hangingPunct="1">
              <a:defRPr/>
            </a:pPr>
            <a:endParaRPr lang="el-GR" altLang="el-GR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ΙΣΟΠΕΔΟΣ ΟΔΙΚΟΣ ΚΟΜΒΟΣ (Κ2) ΒΟΡΕΙΑΣ ΠΑΡΑΚΑΜΨΗΣ ΜΥΤΙΛΗΝΗΣ</a:t>
            </a:r>
            <a:endParaRPr lang="el-GR" altLang="el-GR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endParaRPr lang="el-GR" altLang="el-GR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1" hangingPunct="1">
              <a:defRPr/>
            </a:pPr>
            <a:endParaRPr lang="el-GR" altLang="el-GR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l-GR" altLang="el-GR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l-GR" altLang="el-GR" sz="2800" dirty="0" smtClean="0"/>
          </a:p>
          <a:p>
            <a:pPr marL="514350" indent="-514350">
              <a:buFontTx/>
              <a:buAutoNum type="arabicPeriod"/>
              <a:defRPr/>
            </a:pPr>
            <a:endParaRPr lang="el-GR" altLang="el-GR" sz="2800" dirty="0" smtClean="0"/>
          </a:p>
          <a:p>
            <a:pPr marL="514350" indent="-514350">
              <a:buFontTx/>
              <a:buAutoNum type="arabicPeriod"/>
              <a:defRPr/>
            </a:pPr>
            <a:endParaRPr lang="el-GR" altLang="el-GR" sz="2800" dirty="0" smtClean="0"/>
          </a:p>
          <a:p>
            <a:pPr marL="514350" indent="-514350">
              <a:buFontTx/>
              <a:buAutoNum type="arabicPeriod"/>
              <a:defRPr/>
            </a:pPr>
            <a:endParaRPr lang="el-GR" altLang="el-GR" sz="2800" dirty="0" smtClean="0"/>
          </a:p>
          <a:p>
            <a:pPr marL="514350" indent="-514350">
              <a:defRPr/>
            </a:pPr>
            <a:endParaRPr lang="el-GR" altLang="el-GR" sz="2800" dirty="0" smtClean="0"/>
          </a:p>
          <a:p>
            <a:pPr marL="514350" indent="-514350">
              <a:defRPr/>
            </a:pPr>
            <a:endParaRPr lang="el-GR" altLang="el-GR" sz="2800" dirty="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ΕΣΠΑ 2014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- Θέση περιεχομένου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4679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Αντικείμενο του έργου : </a:t>
            </a:r>
            <a:r>
              <a:rPr lang="el-GR" altLang="el-GR" sz="2400" smtClean="0"/>
              <a:t>κατασκευή της οδικής παράκαμψης του οικισμού Χαλκειούς κατά μήκος της Επαρχιακής οδού Χίος - Χαλκειός - Βέσσα- Αγία Ειρήνη σε συνολικό μήκος 2,1 χλμ</a:t>
            </a:r>
            <a:br>
              <a:rPr lang="el-GR" altLang="el-GR" sz="2400" smtClean="0"/>
            </a:br>
            <a:endParaRPr lang="el-GR" altLang="el-GR" sz="2200" smtClean="0"/>
          </a:p>
          <a:p>
            <a:pPr eaLnBrk="1" hangingPunct="1">
              <a:buFont typeface="Arial" charset="0"/>
              <a:buNone/>
            </a:pPr>
            <a:endParaRPr lang="en-US" altLang="el-GR" sz="2200" b="1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Σκοπός του έργου : </a:t>
            </a:r>
            <a:r>
              <a:rPr lang="el-GR" altLang="el-GR" sz="2200" smtClean="0"/>
              <a:t>Διασφάλιση της ασφαλέστερης σύνδεσης των οικισμών της Νότιας και Νοτιοδυτικής Χίου με την πόλη της Χίου καθώς και με τις πύλες εισόδου-εξόδου του νησιού.</a:t>
            </a:r>
            <a:endParaRPr lang="en-GB" altLang="el-GR" sz="2200" smtClean="0"/>
          </a:p>
          <a:p>
            <a:pPr eaLnBrk="1" hangingPunct="1">
              <a:buFont typeface="Arial" charset="0"/>
              <a:buNone/>
            </a:pPr>
            <a:endParaRPr lang="en-GB" altLang="el-GR" sz="2200" b="1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Προϋπολογισμός έργου : 4.180.000 €</a:t>
            </a:r>
            <a:endParaRPr lang="en-US" altLang="el-GR" sz="2200" b="1" smtClean="0"/>
          </a:p>
          <a:p>
            <a:pPr eaLnBrk="1" hangingPunct="1">
              <a:buFont typeface="Arial" charset="0"/>
              <a:buNone/>
            </a:pPr>
            <a:endParaRPr lang="el-GR" altLang="el-GR" sz="2200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Δικαιούχος :</a:t>
            </a:r>
            <a:r>
              <a:rPr lang="el-GR" altLang="el-GR" sz="2200" smtClean="0"/>
              <a:t>  Περιφέρεια Βορείου Αιγαίου  /  ΔΤΥ ΠΕ Χίου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ΕΣΠΑ 2014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Τίτλος 1"/>
          <p:cNvSpPr txBox="1">
            <a:spLocks/>
          </p:cNvSpPr>
          <p:nvPr/>
        </p:nvSpPr>
        <p:spPr bwMode="auto">
          <a:xfrm>
            <a:off x="323850" y="333375"/>
            <a:ext cx="8640763" cy="86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3200" b="1" dirty="0">
                <a:latin typeface="+mn-lt"/>
              </a:rPr>
              <a:t>ΠΑΡΑΚΑΜΨΗ ΟΙΚΙΣΜΟΥ ΧΑΛΚΕΙΟΥΣ</a:t>
            </a:r>
            <a:endParaRPr lang="el-GR" sz="3200" kern="0" dirty="0">
              <a:solidFill>
                <a:srgbClr val="1F497D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68203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/>
          <p:cNvSpPr txBox="1">
            <a:spLocks/>
          </p:cNvSpPr>
          <p:nvPr/>
        </p:nvSpPr>
        <p:spPr bwMode="auto">
          <a:xfrm>
            <a:off x="323850" y="117475"/>
            <a:ext cx="8640763" cy="86360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kern="0" dirty="0">
                <a:solidFill>
                  <a:prstClr val="black"/>
                </a:solidFill>
                <a:latin typeface="Calibri"/>
              </a:rPr>
              <a:t>ΠΑΡΑΚΑΜΨΗ ΟΙΚΙΣΜΟΥ ΧΑΛΚΕΙΟΥΣ</a:t>
            </a:r>
            <a:endParaRPr lang="el-GR" sz="32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092825"/>
            <a:ext cx="936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ΕΣΠΑ 2014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129338"/>
            <a:ext cx="86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Τίτλος 1"/>
          <p:cNvSpPr txBox="1">
            <a:spLocks/>
          </p:cNvSpPr>
          <p:nvPr/>
        </p:nvSpPr>
        <p:spPr bwMode="auto">
          <a:xfrm>
            <a:off x="179388" y="333375"/>
            <a:ext cx="8785225" cy="10080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altLang="el-GR" sz="2400" b="1" dirty="0">
                <a:latin typeface="+mn-lt"/>
              </a:rPr>
              <a:t>ΜΕΤΑΤΟΠΙΣΗ ΠΑΡΑΛΙΑΚΗΣ ΟΔΟΥ ΧΙΟΥ-ΚΑΡΦΑ </a:t>
            </a:r>
            <a:br>
              <a:rPr lang="el-GR" altLang="el-GR" sz="2400" b="1" dirty="0">
                <a:latin typeface="+mn-lt"/>
              </a:rPr>
            </a:br>
            <a:r>
              <a:rPr lang="el-GR" altLang="el-GR" sz="2400" b="1" dirty="0">
                <a:latin typeface="+mn-lt"/>
              </a:rPr>
              <a:t>ΓΙΑ ΤΗΝ ΑΝΑΒΑΘΜΙΣΗ ΤΟΥ ΚΡΑΤΙΚΟΥ ΑΕΡΟΛΙΜΕΝΑ ΧΙΟΥ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kern="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8677" name="4 - Θέση περιεχομένου"/>
          <p:cNvSpPr>
            <a:spLocks noGrp="1"/>
          </p:cNvSpPr>
          <p:nvPr>
            <p:ph idx="1"/>
          </p:nvPr>
        </p:nvSpPr>
        <p:spPr>
          <a:xfrm>
            <a:off x="323850" y="1484313"/>
            <a:ext cx="8640763" cy="4537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Αντικείμενο του έργου : </a:t>
            </a:r>
            <a:r>
              <a:rPr lang="el-GR" altLang="el-GR" sz="2200" smtClean="0"/>
              <a:t>μετατόπιση προς τη θάλασσα τμήματος 432,00 μ. και συνολική αναβάθμιση 672,49 μ. της παραλιακής οδού Χίου – Καρφά προκειμένου να γίνει εφικτή η επέκταση του διαδρόμου προσαπογείωσης του Κρατικού Αερολιμένα της Χίου.</a:t>
            </a:r>
          </a:p>
          <a:p>
            <a:pPr eaLnBrk="1" hangingPunct="1">
              <a:buFont typeface="Arial" charset="0"/>
              <a:buNone/>
            </a:pPr>
            <a:endParaRPr lang="el-GR" altLang="el-GR" sz="2200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Σκοπός του έργου :</a:t>
            </a:r>
            <a:r>
              <a:rPr lang="el-GR" altLang="el-GR" sz="2400" smtClean="0"/>
              <a:t> </a:t>
            </a:r>
            <a:r>
              <a:rPr lang="el-GR" altLang="el-GR" sz="2200" smtClean="0"/>
              <a:t>θα αναβαθμιστεί ένα σημαντικό οδικό τμήμα της οδού που οδηγεί στο αεροδρόμιο και θα εξασφαλιστεί η βελτίωση των κυκλοφοριακών συνθηκών και η βελτίωση της οδικής ασφάλειας  </a:t>
            </a:r>
            <a:endParaRPr lang="en-GB" altLang="el-GR" sz="2200" b="1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Προϋπολογισμός έργου :  4.530.000 €</a:t>
            </a:r>
            <a:endParaRPr lang="en-US" altLang="el-GR" sz="2200" b="1" smtClean="0"/>
          </a:p>
          <a:p>
            <a:pPr eaLnBrk="1" hangingPunct="1">
              <a:buFont typeface="Arial" charset="0"/>
              <a:buNone/>
            </a:pPr>
            <a:endParaRPr lang="el-GR" altLang="el-GR" sz="2200" smtClean="0"/>
          </a:p>
          <a:p>
            <a:pPr eaLnBrk="1" hangingPunct="1">
              <a:buFont typeface="Arial" charset="0"/>
              <a:buNone/>
            </a:pPr>
            <a:r>
              <a:rPr lang="el-GR" altLang="el-GR" sz="2200" b="1" smtClean="0"/>
              <a:t>Δικαιούχος :</a:t>
            </a:r>
            <a:r>
              <a:rPr lang="el-GR" altLang="el-GR" sz="2200" smtClean="0"/>
              <a:t>  Περιφέρεια Βορείου Αιγαίου  /  ΔΤΥ ΠΕ Χίου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ΕΣΠΑ 2014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6237288"/>
            <a:ext cx="647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Ορθογώνιο 1"/>
          <p:cNvSpPr>
            <a:spLocks noChangeArrowheads="1"/>
          </p:cNvSpPr>
          <p:nvPr/>
        </p:nvSpPr>
        <p:spPr bwMode="auto">
          <a:xfrm>
            <a:off x="2268538" y="6392863"/>
            <a:ext cx="4464050" cy="2651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l-GR" altLang="el-GR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 r="80399"/>
          <a:stretch>
            <a:fillRect/>
          </a:stretch>
        </p:blipFill>
        <p:spPr bwMode="auto">
          <a:xfrm>
            <a:off x="34925" y="6165850"/>
            <a:ext cx="865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\\KPS-MITILINI05\Public\SHARE\ΦΩΤΟ\ΑΕΡΟΔΡΟΜΙΟ\4032B-L-101-R1.p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87137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Τίτλος 1"/>
          <p:cNvSpPr txBox="1">
            <a:spLocks/>
          </p:cNvSpPr>
          <p:nvPr/>
        </p:nvSpPr>
        <p:spPr bwMode="auto">
          <a:xfrm>
            <a:off x="179388" y="333375"/>
            <a:ext cx="8785225" cy="1008063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400" b="1" kern="0" dirty="0">
                <a:solidFill>
                  <a:prstClr val="black"/>
                </a:solidFill>
                <a:latin typeface="Calibri"/>
              </a:rPr>
              <a:t>ΜΕΤΑΤΟΠΙΣΗ ΠΑΡΑΛΙΑΚΗΣ ΟΔΟΥ ΧΙΟΥ-ΚΑΡΦΑ </a:t>
            </a:r>
            <a:br>
              <a:rPr lang="el-GR" altLang="el-GR" sz="2400" b="1" kern="0" dirty="0">
                <a:solidFill>
                  <a:prstClr val="black"/>
                </a:solidFill>
                <a:latin typeface="Calibri"/>
              </a:rPr>
            </a:br>
            <a:r>
              <a:rPr lang="el-GR" altLang="el-GR" sz="2400" b="1" kern="0" dirty="0">
                <a:solidFill>
                  <a:prstClr val="black"/>
                </a:solidFill>
                <a:latin typeface="Calibri"/>
              </a:rPr>
              <a:t>ΓΙΑ ΤΗΝ ΑΝΑΒΑΘΜΙΣΗ ΤΟΥ ΚΡΑΤΙΚΟΥ ΑΕΡΟΛΙΜΕΝΑ ΧΙΟΥ</a:t>
            </a:r>
            <a:r>
              <a:rPr lang="el-GR" sz="2400" kern="0" dirty="0">
                <a:solidFill>
                  <a:prstClr val="black"/>
                </a:solidFill>
              </a:rPr>
              <a:t/>
            </a:r>
            <a:br>
              <a:rPr lang="el-GR" sz="2400" kern="0" dirty="0">
                <a:solidFill>
                  <a:prstClr val="black"/>
                </a:solidFill>
              </a:rPr>
            </a:br>
            <a:endParaRPr lang="el-GR" sz="2400" kern="0" dirty="0">
              <a:solidFill>
                <a:srgbClr val="1F497D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</TotalTime>
  <Words>1052</Words>
  <Application>Microsoft Office PowerPoint</Application>
  <PresentationFormat>Προβολή στην οθόνη (4:3)</PresentationFormat>
  <Paragraphs>141</Paragraphs>
  <Slides>18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Προεπιλεγμένη σχεδίαση</vt:lpstr>
      <vt:lpstr>Θέμα του Office</vt:lpstr>
      <vt:lpstr>1_Θέμα του Office</vt:lpstr>
      <vt:lpstr>Ενεργοποίηση  του Περιφερειακού Προγράμματος   «Βόρειο Αιγαίο» 2014-2020</vt:lpstr>
      <vt:lpstr>Πρόοδος υλοποίησης ΠΕΠ   (28.2.2020)</vt:lpstr>
      <vt:lpstr>Στοχοθεσία 2020</vt:lpstr>
      <vt:lpstr>Εντάξεις 2020</vt:lpstr>
      <vt:lpstr>Έργα σε αξιολόγηση 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Ευχαριστούμε  για την προσοχή σας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παρουσίασης</dc:title>
  <dc:creator>ΑΘΑΝΑΣΕΛΗΣ ΘΕΟΛΟΓΟΣ</dc:creator>
  <cp:lastModifiedBy>user</cp:lastModifiedBy>
  <cp:revision>287</cp:revision>
  <cp:lastPrinted>2020-03-16T10:42:22Z</cp:lastPrinted>
  <dcterms:created xsi:type="dcterms:W3CDTF">2016-10-04T10:03:35Z</dcterms:created>
  <dcterms:modified xsi:type="dcterms:W3CDTF">2020-03-17T11:29:57Z</dcterms:modified>
</cp:coreProperties>
</file>